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445" r:id="rId3"/>
    <p:sldId id="446" r:id="rId5"/>
    <p:sldId id="447" r:id="rId6"/>
    <p:sldId id="260" r:id="rId7"/>
    <p:sldId id="261" r:id="rId8"/>
    <p:sldId id="419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346" r:id="rId25"/>
    <p:sldId id="444" r:id="rId26"/>
    <p:sldId id="349" r:id="rId27"/>
    <p:sldId id="345" r:id="rId28"/>
    <p:sldId id="347" r:id="rId29"/>
    <p:sldId id="348" r:id="rId30"/>
    <p:sldId id="417" r:id="rId31"/>
    <p:sldId id="442" r:id="rId32"/>
  </p:sldIdLst>
  <p:sldSz cx="9144000" cy="5143500"/>
  <p:notesSz cx="6858000" cy="9144000"/>
  <p:embeddedFontLst>
    <p:embeddedFont>
      <p:font typeface="Comic Sans MS" panose="030F0702030302020204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8"/>
        <p:guide pos="284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1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aca2e1ea9_0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aca2e1ea9_0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Executar diretamente no portugol studio</a:t>
            </a:r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ca2e1ea9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aca2e1ea9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13e70e95e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13e70e95e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3e70e95e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3e70e95e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13e70e95e_0_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13e70e95e_0_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13e70e95e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13e70e95e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3e70e95e_0_1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13e70e95e_0_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Raul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Pedro</a:t>
            </a:r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13e70e95e_0_1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13e70e95e_0_1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ca2e1ea9_0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ca2e1ea9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13e70e95e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13e70e95e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3e70e95e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3e70e95e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13e70e95e_0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13e70e95e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197dd00e1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197dd00e1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97dd00e1_0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97dd00e1_0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3e70e95e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3e70e95e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3e70e95e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13e70e95e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Mostrar para os alunos como é a ferramenta. Como o que eles vão aprender já está mapeado em exemplos no Portugol studio. Para testarem os exemplos e olharem o código antes da explicação pois aí já terão dúvidas. E também para o eduScrumMaster da equipe já estar levemente familiarizado para dar uma força para o time. </a:t>
            </a:r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to editada de grupo de pessoas posando para foto&#10;&#10;Descrição gerada automaticament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18" y="1139082"/>
            <a:ext cx="5705558" cy="32101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9" b="23585"/>
          <a:stretch>
            <a:fillRect/>
          </a:stretch>
        </p:blipFill>
        <p:spPr>
          <a:xfrm>
            <a:off x="3790382" y="0"/>
            <a:ext cx="1945801" cy="113511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671707" y="3093467"/>
            <a:ext cx="2311328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endParaRPr lang="pt-BR" sz="1575" b="1" dirty="0">
              <a:solidFill>
                <a:schemeClr val="bg1"/>
              </a:solidFill>
              <a:latin typeface="Roboto" panose="0200000000000000000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-3407" y="0"/>
            <a:ext cx="3421856" cy="51282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3" y="2584096"/>
            <a:ext cx="1868919" cy="120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0" t="16538" r="22080" b="16309"/>
          <a:stretch>
            <a:fillRect/>
          </a:stretch>
        </p:blipFill>
        <p:spPr>
          <a:xfrm>
            <a:off x="485336" y="158262"/>
            <a:ext cx="2373923" cy="2349762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3" y="271833"/>
            <a:ext cx="2741415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3410825" y="-25325"/>
            <a:ext cx="5725551" cy="3988190"/>
          </a:xfrm>
          <a:prstGeom prst="rect">
            <a:avLst/>
          </a:prstGeom>
          <a:solidFill>
            <a:schemeClr val="accent5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altLang="en-GB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" y="2974417"/>
            <a:ext cx="9144000" cy="2211132"/>
          </a:xfrm>
          <a:prstGeom prst="rect">
            <a:avLst/>
          </a:prstGeom>
        </p:spPr>
      </p:pic>
      <p:sp>
        <p:nvSpPr>
          <p:cNvPr id="16" name="Google Shape;113;p13"/>
          <p:cNvSpPr txBox="1"/>
          <p:nvPr/>
        </p:nvSpPr>
        <p:spPr>
          <a:xfrm>
            <a:off x="2630170" y="3793315"/>
            <a:ext cx="63531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/>
            <a:r>
              <a:rPr lang="pt-BR" altLang="en-GB"/>
              <a:t>Introdução</a:t>
            </a:r>
            <a:endParaRPr lang="pt-BR" altLang="en-GB"/>
          </a:p>
          <a:p>
            <a:pPr algn="r"/>
            <a:r>
              <a:rPr lang="pt-BR" altLang="en-GB"/>
              <a:t>Compreender o conceito de variável e constante</a:t>
            </a:r>
            <a:endParaRPr lang="pt-BR" altLang="en-GB"/>
          </a:p>
          <a:p>
            <a:pPr algn="r"/>
            <a:endParaRPr lang="pt-BR" altLang="en-GB"/>
          </a:p>
          <a:p>
            <a:pPr algn="r"/>
            <a:r>
              <a:rPr lang="pt-BR" altLang="en-GB"/>
              <a:t>Roni Schanuel</a:t>
            </a:r>
            <a:endParaRPr lang="pt-BR" altLang="en-GB"/>
          </a:p>
          <a:p>
            <a:pPr algn="r"/>
            <a:r>
              <a:rPr lang="pt-BR" altLang="en-GB"/>
              <a:t>14-03-2022</a:t>
            </a:r>
            <a:endParaRPr lang="pt-BR" altLang="en-GB"/>
          </a:p>
          <a:p>
            <a:pPr algn="r"/>
            <a:endParaRPr lang="pt-BR" altLang="en-GB"/>
          </a:p>
        </p:txBody>
      </p:sp>
      <p:sp>
        <p:nvSpPr>
          <p:cNvPr id="3" name="Caixa de Texto 2"/>
          <p:cNvSpPr txBox="1"/>
          <p:nvPr/>
        </p:nvSpPr>
        <p:spPr>
          <a:xfrm>
            <a:off x="4671060" y="850900"/>
            <a:ext cx="36474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1600" b="1">
                <a:solidFill>
                  <a:schemeClr val="tx2">
                    <a:lumMod val="50000"/>
                  </a:schemeClr>
                </a:solidFill>
                <a:sym typeface="+mn-ea"/>
              </a:rPr>
              <a:t>Lógica de Programação</a:t>
            </a:r>
            <a:endParaRPr lang="pt-BR" altLang="en-GB" sz="1600" b="1">
              <a:solidFill>
                <a:schemeClr val="tx2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Fluxograma</a:t>
            </a:r>
            <a:endParaRPr lang="en-GB"/>
          </a:p>
        </p:txBody>
      </p:sp>
      <p:sp>
        <p:nvSpPr>
          <p:cNvPr id="146" name="Google Shape;146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Exemplo : Soma de 2 números</a:t>
            </a:r>
            <a:endParaRPr lang="en-GB"/>
          </a:p>
        </p:txBody>
      </p:sp>
      <p:grpSp>
        <p:nvGrpSpPr>
          <p:cNvPr id="147" name="Google Shape;147;p23"/>
          <p:cNvGrpSpPr/>
          <p:nvPr/>
        </p:nvGrpSpPr>
        <p:grpSpPr>
          <a:xfrm>
            <a:off x="1848038" y="1939788"/>
            <a:ext cx="5447925" cy="2175650"/>
            <a:chOff x="1004225" y="2206763"/>
            <a:chExt cx="5447925" cy="2175650"/>
          </a:xfrm>
        </p:grpSpPr>
        <p:sp>
          <p:nvSpPr>
            <p:cNvPr id="148" name="Google Shape;148;p23"/>
            <p:cNvSpPr/>
            <p:nvPr/>
          </p:nvSpPr>
          <p:spPr>
            <a:xfrm>
              <a:off x="1004225" y="2206763"/>
              <a:ext cx="1379400" cy="406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Início</a:t>
              </a:r>
              <a:endParaRPr sz="1800" b="1"/>
            </a:p>
          </p:txBody>
        </p:sp>
        <p:cxnSp>
          <p:nvCxnSpPr>
            <p:cNvPr id="149" name="Google Shape;149;p23"/>
            <p:cNvCxnSpPr>
              <a:stCxn id="150" idx="2"/>
              <a:endCxn id="151" idx="0"/>
            </p:cNvCxnSpPr>
            <p:nvPr/>
          </p:nvCxnSpPr>
          <p:spPr>
            <a:xfrm flipH="1">
              <a:off x="3674112" y="2565750"/>
              <a:ext cx="47400" cy="71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1" name="Google Shape;151;p23"/>
            <p:cNvSpPr/>
            <p:nvPr/>
          </p:nvSpPr>
          <p:spPr>
            <a:xfrm>
              <a:off x="2830125" y="3277650"/>
              <a:ext cx="1687800" cy="31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/>
                <a:t>M = N1 + N2</a:t>
              </a:r>
              <a:endParaRPr sz="1800"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2830137" y="2254275"/>
              <a:ext cx="1782750" cy="311475"/>
            </a:xfrm>
            <a:prstGeom prst="flowChartManualIn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N1= 1, N2 = 2</a:t>
              </a:r>
              <a:endParaRPr sz="1800" b="1"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2928700" y="4023475"/>
              <a:ext cx="1490650" cy="311400"/>
            </a:xfrm>
            <a:prstGeom prst="flowChartDisplay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M</a:t>
              </a:r>
              <a:endParaRPr sz="1800" b="1"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5072750" y="3975913"/>
              <a:ext cx="1379400" cy="406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FIM</a:t>
              </a:r>
              <a:endParaRPr sz="1800" b="1"/>
            </a:p>
          </p:txBody>
        </p:sp>
        <p:cxnSp>
          <p:nvCxnSpPr>
            <p:cNvPr id="154" name="Google Shape;154;p23"/>
            <p:cNvCxnSpPr>
              <a:stCxn id="151" idx="2"/>
              <a:endCxn id="152" idx="0"/>
            </p:cNvCxnSpPr>
            <p:nvPr/>
          </p:nvCxnSpPr>
          <p:spPr>
            <a:xfrm>
              <a:off x="3674025" y="3589050"/>
              <a:ext cx="0" cy="434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5" name="Google Shape;155;p23"/>
            <p:cNvCxnSpPr>
              <a:stCxn id="148" idx="3"/>
              <a:endCxn id="150" idx="1"/>
            </p:cNvCxnSpPr>
            <p:nvPr/>
          </p:nvCxnSpPr>
          <p:spPr>
            <a:xfrm>
              <a:off x="2383625" y="2410013"/>
              <a:ext cx="446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6" name="Google Shape;156;p23"/>
            <p:cNvCxnSpPr>
              <a:stCxn id="152" idx="3"/>
              <a:endCxn id="153" idx="1"/>
            </p:cNvCxnSpPr>
            <p:nvPr/>
          </p:nvCxnSpPr>
          <p:spPr>
            <a:xfrm>
              <a:off x="4419350" y="4179175"/>
              <a:ext cx="653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157" name="Google Shape;157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43225" y="2757925"/>
            <a:ext cx="2175651" cy="217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 iremos aprender :</a:t>
            </a:r>
            <a:endParaRPr lang="en-GB"/>
          </a:p>
        </p:txBody>
      </p:sp>
      <p:sp>
        <p:nvSpPr>
          <p:cNvPr id="169" name="Google Shape;169;p2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Operações de entrada e saída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 que são variáveis e constantes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Desvios condicionais ( se e senão )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Operadores Lógicos ( E, OU … )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Laços de repetição  ( enquanto, para … até )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Estruturas de dados ( Vetores, Matrizes, Filas e Pilhas )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Subrotinas ( Funções )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Recursividade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Bibliotecas</a:t>
            </a:r>
            <a:endParaRPr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170" name="Google Shape;170;p25"/>
          <p:cNvSpPr txBox="1"/>
          <p:nvPr/>
        </p:nvSpPr>
        <p:spPr>
          <a:xfrm>
            <a:off x="1090150" y="4249400"/>
            <a:ext cx="61404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Com exemplos práticos!!</a:t>
            </a:r>
            <a:endParaRPr sz="1800" b="1"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50752" y="2817025"/>
            <a:ext cx="2227599" cy="21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 antes, vamos explorar o Portugol Studio</a:t>
            </a:r>
            <a:endParaRPr lang="en-GB"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08600" y="1511625"/>
            <a:ext cx="5466976" cy="30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Nosso primeiro programa: Olá mundo!</a:t>
            </a:r>
            <a:endParaRPr lang="en-GB"/>
          </a:p>
        </p:txBody>
      </p:sp>
      <p:sp>
        <p:nvSpPr>
          <p:cNvPr id="183" name="Google Shape;183;p27"/>
          <p:cNvSpPr txBox="1"/>
          <p:nvPr>
            <p:ph type="body" idx="1"/>
          </p:nvPr>
        </p:nvSpPr>
        <p:spPr>
          <a:xfrm>
            <a:off x="311700" y="115946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Execute no Portugol Studio o código : Olá Mundo</a:t>
            </a:r>
            <a:endParaRPr lang="en-GB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 que esse código faz?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Quais dificuldades vocês tiveram em entender este trecho de código? </a:t>
            </a:r>
            <a:endParaRPr lang="en-GB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6690" y="2207943"/>
            <a:ext cx="34920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885" y="2527935"/>
            <a:ext cx="2268000" cy="21895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Identificando-se : Qual é o seu nome?</a:t>
            </a:r>
            <a:endParaRPr lang="en-GB"/>
          </a:p>
        </p:txBody>
      </p:sp>
      <p:sp>
        <p:nvSpPr>
          <p:cNvPr id="190" name="Google Shape;190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Execute os seguintes programas - </a:t>
            </a:r>
            <a:r>
              <a:rPr lang="en-GB" b="1"/>
              <a:t>‘</a:t>
            </a:r>
            <a:r>
              <a:rPr lang="pt-BR" altLang="en-GB" b="1"/>
              <a:t>Meu nome é: Fulano</a:t>
            </a:r>
            <a:r>
              <a:rPr lang="en-GB" b="1"/>
              <a:t>’</a:t>
            </a:r>
            <a:endParaRPr lang="en-GB"/>
          </a:p>
          <a:p>
            <a:pPr marL="11430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lang="en-GB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45375" y="3120826"/>
            <a:ext cx="1932200" cy="19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4899875" y="2923225"/>
            <a:ext cx="1670400" cy="696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Meu nome é Fulano</a:t>
            </a:r>
            <a:endParaRPr lang="en-GB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452370"/>
            <a:ext cx="306324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520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Operações de entrada e saída</a:t>
            </a:r>
            <a:endParaRPr lang="en-GB"/>
          </a:p>
        </p:txBody>
      </p:sp>
      <p:sp>
        <p:nvSpPr>
          <p:cNvPr id="198" name="Google Shape;198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 a leitura do nome a partir do teclado.</a:t>
            </a:r>
            <a:endParaRPr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programa</a:t>
            </a:r>
            <a:endParaRPr sz="1400">
              <a:solidFill>
                <a:srgbClr val="FF0000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{ 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</a:t>
            </a: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funcao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inicio ()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{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  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/*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se refere ao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tipo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da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variável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é uma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 de caracteres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*/</a:t>
            </a:r>
            <a:endParaRPr sz="1400">
              <a:solidFill>
                <a:srgbClr val="666666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"Digite seu nome: "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leia(nome)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"Seu nome é : "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pt-BR" alt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“\n”</a:t>
            </a:r>
            <a:r>
              <a:rPr lang="pt-BR" altLang="en-GB" sz="1400" b="1">
                <a:solidFill>
                  <a:schemeClr val="tx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434343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rgbClr val="434343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9" name="Google Shape;199;p29"/>
          <p:cNvCxnSpPr/>
          <p:nvPr/>
        </p:nvCxnSpPr>
        <p:spPr>
          <a:xfrm rot="5400000">
            <a:off x="5175825" y="2248925"/>
            <a:ext cx="634800" cy="484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00" name="Google Shape;200;p29"/>
          <p:cNvSpPr/>
          <p:nvPr/>
        </p:nvSpPr>
        <p:spPr>
          <a:xfrm>
            <a:off x="5182150" y="1269725"/>
            <a:ext cx="1831200" cy="7848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Falaremos depois sobre </a:t>
            </a:r>
            <a:r>
              <a:rPr lang="en-GB" sz="1000" b="1"/>
              <a:t>variáveis</a:t>
            </a:r>
            <a:r>
              <a:rPr lang="en-GB" sz="1000"/>
              <a:t> e seus </a:t>
            </a:r>
            <a:r>
              <a:rPr lang="en-GB" sz="1000" b="1"/>
              <a:t>tipos</a:t>
            </a:r>
            <a:r>
              <a:rPr lang="en-GB" sz="1000"/>
              <a:t> !!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Quando escrevemos : 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leia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(nome)  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leia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é uma operação de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entrada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permite que o que escrevemos no teclado seja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lido e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armazenado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na variável “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nome”.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Logo estamos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entrando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com uma informação no programada durante sua execução.</a:t>
            </a:r>
            <a:endParaRPr sz="16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  <p:sp>
        <p:nvSpPr>
          <p:cNvPr id="2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Operações de entrada e saída</a:t>
            </a:r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 que </a:t>
            </a:r>
            <a:r>
              <a:rPr lang="en-GB" b="1"/>
              <a:t>entrada </a:t>
            </a:r>
            <a:r>
              <a:rPr lang="en-GB"/>
              <a:t>e </a:t>
            </a:r>
            <a:r>
              <a:rPr lang="en-GB" b="1"/>
              <a:t>saída</a:t>
            </a:r>
            <a:r>
              <a:rPr lang="en-GB"/>
              <a:t>?</a:t>
            </a:r>
            <a:endParaRPr lang="en-GB"/>
          </a:p>
        </p:txBody>
      </p:sp>
      <p:sp>
        <p:nvSpPr>
          <p:cNvPr id="212" name="Google Shape;212;p3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Quando escrevemos : 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= </a:t>
            </a:r>
            <a:r>
              <a:rPr lang="pt-BR" alt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Maria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“Meu nome é: “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 nome)  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é uma operação de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saída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permite que a informação escrita entre seus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parênteses “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()”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seja apresentado na tela do computador, logo como é uma informação de apresentação, entendemos como uma informação de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saída.</a:t>
            </a:r>
            <a:endParaRPr sz="1600" b="1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Voltando ao programa anterior...</a:t>
            </a:r>
            <a:endParaRPr lang="en-GB"/>
          </a:p>
        </p:txBody>
      </p:sp>
      <p:sp>
        <p:nvSpPr>
          <p:cNvPr id="228" name="Google Shape;228;p33"/>
          <p:cNvSpPr/>
          <p:nvPr/>
        </p:nvSpPr>
        <p:spPr>
          <a:xfrm>
            <a:off x="3747650" y="1756225"/>
            <a:ext cx="3037500" cy="727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Ficou faltando entendermos o que são as </a:t>
            </a:r>
            <a:r>
              <a:rPr lang="en-GB" b="1"/>
              <a:t>variáveis! </a:t>
            </a:r>
            <a:endParaRPr b="1"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77050" y="1756226"/>
            <a:ext cx="644074" cy="64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8;p29"/>
          <p:cNvSpPr txBox="1"/>
          <p:nvPr>
            <p:ph type="body" idx="1"/>
          </p:nvPr>
        </p:nvSpPr>
        <p:spPr>
          <a:xfrm>
            <a:off x="357420" y="12362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 a leitura do nome a partir do teclado.</a:t>
            </a:r>
            <a:endParaRPr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programa</a:t>
            </a:r>
            <a:endParaRPr sz="1400">
              <a:solidFill>
                <a:srgbClr val="FF0000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{ 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</a:t>
            </a: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funcao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inicio ()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{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  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/*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se refere ao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tipo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da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variável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é uma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 de caracteres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*/</a:t>
            </a:r>
            <a:endParaRPr sz="1400">
              <a:solidFill>
                <a:srgbClr val="666666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"Digite seu nome: "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leia(nome)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"Seu nome é : "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pt-BR" alt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“\n”</a:t>
            </a:r>
            <a:r>
              <a:rPr lang="pt-BR" altLang="en-GB" sz="1400" b="1">
                <a:solidFill>
                  <a:schemeClr val="tx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434343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rgbClr val="434343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92525" y="2314225"/>
            <a:ext cx="5820125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Variáveis e constantes</a:t>
            </a:r>
            <a:endParaRPr lang="en-GB"/>
          </a:p>
        </p:txBody>
      </p:sp>
      <p:sp>
        <p:nvSpPr>
          <p:cNvPr id="236" name="Google Shape;236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Variáveis</a:t>
            </a:r>
            <a:r>
              <a:rPr lang="en-GB"/>
              <a:t> e </a:t>
            </a:r>
            <a:r>
              <a:rPr lang="en-GB" b="1"/>
              <a:t>constantes</a:t>
            </a:r>
            <a:r>
              <a:rPr lang="en-GB"/>
              <a:t> representam uma posição na memória, onde pode ser armazenado um </a:t>
            </a:r>
            <a:r>
              <a:rPr lang="en-GB" b="1"/>
              <a:t>único dado</a:t>
            </a:r>
            <a:r>
              <a:rPr lang="en-GB"/>
              <a:t> ( valor )</a:t>
            </a:r>
            <a:r>
              <a:rPr lang="pt-BR" altLang="en-GB"/>
              <a:t>. 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Possuem </a:t>
            </a:r>
            <a:r>
              <a:rPr lang="en-GB" b="1"/>
              <a:t>tipo</a:t>
            </a:r>
            <a:r>
              <a:rPr lang="en-GB"/>
              <a:t>, </a:t>
            </a:r>
            <a:r>
              <a:rPr lang="en-GB" b="1"/>
              <a:t>nome</a:t>
            </a:r>
            <a:r>
              <a:rPr lang="en-GB"/>
              <a:t> e um </a:t>
            </a:r>
            <a:r>
              <a:rPr lang="en-GB" b="1"/>
              <a:t>valor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diferença entre variáveis e constantes é que enquanto o </a:t>
            </a:r>
            <a:r>
              <a:rPr lang="en-GB" b="1"/>
              <a:t>valor</a:t>
            </a:r>
            <a:r>
              <a:rPr lang="en-GB"/>
              <a:t> </a:t>
            </a:r>
            <a:r>
              <a:rPr lang="en-GB" b="1"/>
              <a:t>da variável</a:t>
            </a:r>
            <a:r>
              <a:rPr lang="en-GB"/>
              <a:t> </a:t>
            </a:r>
            <a:r>
              <a:rPr lang="en-GB" b="1"/>
              <a:t>pode mudar</a:t>
            </a:r>
            <a:r>
              <a:rPr lang="en-GB"/>
              <a:t> durante a execução do programa o </a:t>
            </a:r>
            <a:r>
              <a:rPr lang="en-GB" b="1"/>
              <a:t>valor</a:t>
            </a:r>
            <a:r>
              <a:rPr lang="en-GB"/>
              <a:t> </a:t>
            </a:r>
            <a:r>
              <a:rPr lang="en-GB" b="1"/>
              <a:t>da constante não</a:t>
            </a:r>
            <a:r>
              <a:rPr lang="en-GB"/>
              <a:t>.</a:t>
            </a:r>
            <a:endParaRPr lang="en-GB"/>
          </a:p>
        </p:txBody>
      </p:sp>
      <p:sp>
        <p:nvSpPr>
          <p:cNvPr id="237" name="Google Shape;237;p34"/>
          <p:cNvSpPr txBox="1"/>
          <p:nvPr/>
        </p:nvSpPr>
        <p:spPr>
          <a:xfrm>
            <a:off x="1281000" y="3236825"/>
            <a:ext cx="2197500" cy="1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= “Raul”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 = “Pedro”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</a:t>
            </a:r>
            <a:r>
              <a:rPr lang="pt-BR" alt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“\n”,</a:t>
            </a: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4696650" y="3004125"/>
            <a:ext cx="2248200" cy="7677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O que será impresso na tela?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97450" y="3937675"/>
            <a:ext cx="1524325" cy="11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42800" y="4052800"/>
            <a:ext cx="633626" cy="6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276860" y="581025"/>
            <a:ext cx="7187565" cy="4225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800"/>
              <a:t>Algumas características do curso</a:t>
            </a:r>
            <a:endParaRPr lang="pt-BR" altLang="en-US" sz="2800"/>
          </a:p>
          <a:p>
            <a:endParaRPr lang="pt-BR" altLang="en-US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Dedicação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Trabalho em equipe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Organização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Adaptação às mudanças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Criatividade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Participação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Iniciativa</a:t>
            </a:r>
            <a:endParaRPr lang="pt-BR" altLang="en-US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Variáveis e constantes</a:t>
            </a:r>
            <a:endParaRPr lang="en-GB"/>
          </a:p>
        </p:txBody>
      </p:sp>
      <p:sp>
        <p:nvSpPr>
          <p:cNvPr id="246" name="Google Shape;246;p3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 algumas linguagens ( incluindo Portugol ) as variáveis podem ser tipadas,  ou seja, aceitam apenas valores referentes ao seu tipo, representado antes do nome da variável: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Tipos de variáveis na linguagem do Portugol Studio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inteiro : Número inteiros -&gt; 1 ; 2 ; 3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real : Números de ponto flutuante -&gt; 1.1 ; 3.14 ; 10.3 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cadeia : Cadeia de caracteres  -&gt; “Adoro estudar programação”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caracter : Apenas um caractere -&gt; “A”, “1”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</a:t>
            </a:r>
            <a:r>
              <a:rPr lang="en-GB"/>
              <a:t>ogico : Caractere booleano : verdadeiro, falso</a:t>
            </a:r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Variáveis e constantes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Finalmente, para declarar uma </a:t>
            </a:r>
            <a:r>
              <a:rPr lang="en-GB" b="1"/>
              <a:t>constante</a:t>
            </a:r>
            <a:r>
              <a:rPr lang="en-GB"/>
              <a:t> basta colocar o indicador </a:t>
            </a:r>
            <a:r>
              <a:rPr lang="en-GB" b="1">
                <a:solidFill>
                  <a:srgbClr val="FF0000"/>
                </a:solidFill>
              </a:rPr>
              <a:t>const</a:t>
            </a:r>
            <a:r>
              <a:rPr lang="en-GB"/>
              <a:t> antes da declaração da constante</a:t>
            </a:r>
            <a:endParaRPr lang="en-GB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1683125" y="2085625"/>
            <a:ext cx="8520600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1346025" y="3008225"/>
            <a:ext cx="2523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const</a:t>
            </a:r>
            <a:r>
              <a:rPr lang="en-GB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cadeia</a:t>
            </a: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= Raul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 = Pedro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020945" y="1702435"/>
            <a:ext cx="359918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O que será impresso na tela?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226310"/>
            <a:ext cx="3564000" cy="2898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/>
          <p:nvPr>
            <p:ph type="title"/>
          </p:nvPr>
        </p:nvSpPr>
        <p:spPr>
          <a:xfrm>
            <a:off x="311700" y="391685"/>
            <a:ext cx="8520600" cy="572700"/>
          </a:xfrm>
        </p:spPr>
        <p:txBody>
          <a:bodyPr/>
          <a:p>
            <a:r>
              <a:rPr lang="pt-BR" altLang="en-US"/>
              <a:t>Exemplo Variáveis</a:t>
            </a:r>
            <a:endParaRPr lang="pt-BR" altLang="en-US"/>
          </a:p>
        </p:txBody>
      </p:sp>
      <p:sp>
        <p:nvSpPr>
          <p:cNvPr id="3" name="Espaço Reservado para Texto 2"/>
          <p:cNvSpPr/>
          <p:nvPr>
            <p:ph type="body" idx="1"/>
          </p:nvPr>
        </p:nvSpPr>
        <p:spPr>
          <a:xfrm>
            <a:off x="311700" y="1110565"/>
            <a:ext cx="8520600" cy="3416400"/>
          </a:xfrm>
        </p:spPr>
        <p:txBody>
          <a:bodyPr/>
          <a:p>
            <a:pPr marL="114300" indent="0">
              <a:buNone/>
            </a:pPr>
            <a:r>
              <a:rPr lang="pt-BR" altLang="en-US"/>
              <a:t>inteiro idade</a:t>
            </a:r>
            <a:endParaRPr lang="pt-BR" altLang="en-US"/>
          </a:p>
          <a:p>
            <a:pPr marL="114300" indent="0">
              <a:buNone/>
            </a:pPr>
            <a:r>
              <a:rPr lang="pt-BR" altLang="en-US"/>
              <a:t>real peso</a:t>
            </a:r>
            <a:endParaRPr lang="pt-BR" altLang="en-US"/>
          </a:p>
          <a:p>
            <a:pPr marL="114300" indent="0">
              <a:buNone/>
            </a:pPr>
            <a:r>
              <a:rPr lang="pt-BR" altLang="en-US"/>
              <a:t>real altura</a:t>
            </a:r>
            <a:endParaRPr lang="pt-BR" altLang="en-US"/>
          </a:p>
          <a:p>
            <a:pPr marL="114300" indent="0">
              <a:buNone/>
            </a:pPr>
            <a:r>
              <a:rPr lang="pt-BR" altLang="en-US"/>
              <a:t>idade = 10</a:t>
            </a:r>
            <a:endParaRPr lang="pt-BR" altLang="en-US"/>
          </a:p>
        </p:txBody>
      </p:sp>
      <p:graphicFrame>
        <p:nvGraphicFramePr>
          <p:cNvPr id="5" name="Tabela 4"/>
          <p:cNvGraphicFramePr/>
          <p:nvPr/>
        </p:nvGraphicFramePr>
        <p:xfrm>
          <a:off x="4116705" y="1374140"/>
          <a:ext cx="1745616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808"/>
                <a:gridCol w="872808"/>
              </a:tblGrid>
              <a:tr h="32004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idade</a:t>
                      </a: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10</a:t>
                      </a: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</a:tr>
              <a:tr h="32004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peso</a:t>
                      </a: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</a:tr>
              <a:tr h="32004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altura</a:t>
                      </a: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Caixa de Texto 5"/>
          <p:cNvSpPr txBox="1"/>
          <p:nvPr/>
        </p:nvSpPr>
        <p:spPr>
          <a:xfrm>
            <a:off x="4552315" y="964565"/>
            <a:ext cx="9144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b="1"/>
              <a:t>Memória</a:t>
            </a:r>
            <a:endParaRPr lang="pt-BR" altLang="en-US" b="1"/>
          </a:p>
        </p:txBody>
      </p:sp>
      <p:sp>
        <p:nvSpPr>
          <p:cNvPr id="7" name="Caixa de Texto 6"/>
          <p:cNvSpPr txBox="1"/>
          <p:nvPr/>
        </p:nvSpPr>
        <p:spPr>
          <a:xfrm>
            <a:off x="560705" y="3069590"/>
            <a:ext cx="48456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pt-BR" altLang="en-US" b="1"/>
              <a:t>Exercício:</a:t>
            </a:r>
            <a:endParaRPr lang="pt-BR" altLang="en-US" b="1"/>
          </a:p>
          <a:p>
            <a:pPr algn="just"/>
            <a:endParaRPr lang="pt-BR" altLang="en-US"/>
          </a:p>
          <a:p>
            <a:pPr algn="just"/>
            <a:r>
              <a:rPr lang="pt-BR" altLang="en-US"/>
              <a:t>Faça um programa para ler o nome, idade, peso, altura e estado cívil sendo do tipo caracter de uma pessoa e exibir os dados na tela.</a:t>
            </a:r>
            <a:endParaRPr lang="pt-BR" alt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6715" y="2571750"/>
            <a:ext cx="3602355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/>
          <p:nvPr>
            <p:ph type="title"/>
          </p:nvPr>
        </p:nvSpPr>
        <p:spPr>
          <a:xfrm>
            <a:off x="311700" y="391685"/>
            <a:ext cx="8520600" cy="572700"/>
          </a:xfrm>
        </p:spPr>
        <p:txBody>
          <a:bodyPr/>
          <a:p>
            <a:r>
              <a:rPr lang="pt-BR" altLang="en-US"/>
              <a:t>Concatenação de Strings</a:t>
            </a:r>
            <a:endParaRPr lang="pt-BR" alt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299210"/>
            <a:ext cx="2971165" cy="211836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2663190"/>
            <a:ext cx="3337560" cy="426720"/>
          </a:xfrm>
          <a:prstGeom prst="rect">
            <a:avLst/>
          </a:prstGeom>
        </p:spPr>
      </p:pic>
      <p:sp>
        <p:nvSpPr>
          <p:cNvPr id="11" name="Caixa de Texto 10"/>
          <p:cNvSpPr txBox="1"/>
          <p:nvPr/>
        </p:nvSpPr>
        <p:spPr>
          <a:xfrm>
            <a:off x="4655820" y="2159000"/>
            <a:ext cx="1145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b="1"/>
              <a:t>Resultado</a:t>
            </a:r>
            <a:endParaRPr lang="pt-BR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/>
          <p:nvPr>
            <p:ph type="title"/>
          </p:nvPr>
        </p:nvSpPr>
        <p:spPr>
          <a:xfrm>
            <a:off x="311700" y="391685"/>
            <a:ext cx="8520600" cy="572700"/>
          </a:xfrm>
        </p:spPr>
        <p:txBody>
          <a:bodyPr/>
          <a:p>
            <a:r>
              <a:rPr lang="pt-BR" altLang="en-US"/>
              <a:t>Operadores Matemáticos</a:t>
            </a:r>
            <a:br>
              <a:rPr lang="pt-BR" altLang="en-US"/>
            </a:br>
            <a:br>
              <a:rPr lang="pt-BR" altLang="en-US"/>
            </a:br>
            <a:r>
              <a:rPr lang="pt-BR" altLang="en-US" sz="1600"/>
              <a:t>+ soma</a:t>
            </a:r>
            <a:br>
              <a:rPr lang="pt-BR" altLang="en-US" sz="1600"/>
            </a:br>
            <a:r>
              <a:rPr lang="pt-BR" altLang="en-US" sz="1600"/>
              <a:t>- subtração</a:t>
            </a:r>
            <a:br>
              <a:rPr lang="pt-BR" altLang="en-US" sz="1600"/>
            </a:br>
            <a:r>
              <a:rPr lang="pt-BR" altLang="en-US" sz="1600"/>
              <a:t>* multiplicação</a:t>
            </a:r>
            <a:br>
              <a:rPr lang="pt-BR" altLang="en-US" sz="1600"/>
            </a:br>
            <a:r>
              <a:rPr lang="pt-BR" altLang="en-US" sz="1600"/>
              <a:t>/ divisão</a:t>
            </a:r>
            <a:br>
              <a:rPr lang="pt-BR" altLang="en-US" sz="1600"/>
            </a:br>
            <a:r>
              <a:rPr lang="pt-BR" altLang="en-US" sz="1600"/>
              <a:t>% resto da divisão</a:t>
            </a:r>
            <a:endParaRPr lang="pt-BR" altLang="en-US" sz="16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240" y="1308735"/>
            <a:ext cx="3054350" cy="19418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/>
              <a:t>Comentários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altLang="en-GB"/>
              <a:t>Usado para ignorar uma parte do código ou para inserir informações sobre um determinado trecho de código.</a:t>
            </a:r>
            <a:endParaRPr lang="en-GB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2174875"/>
            <a:ext cx="3429000" cy="13716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2174875"/>
            <a:ext cx="289560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/>
              <a:t>Teclas de Atalho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311785" y="1152525"/>
            <a:ext cx="7319010" cy="387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/>
              <a:t>Pressione F11 para visualizar as teclas de atalho</a:t>
            </a:r>
            <a:endParaRPr lang="pt-BR" sz="14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085" y="1152525"/>
            <a:ext cx="2145665" cy="1962785"/>
          </a:xfrm>
          <a:prstGeom prst="rect">
            <a:avLst/>
          </a:prstGeom>
        </p:spPr>
      </p:pic>
      <p:sp>
        <p:nvSpPr>
          <p:cNvPr id="4" name="Google Shape;252;p36"/>
          <p:cNvSpPr txBox="1"/>
          <p:nvPr/>
        </p:nvSpPr>
        <p:spPr>
          <a:xfrm>
            <a:off x="403225" y="3543935"/>
            <a:ext cx="7319010" cy="966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 b="1"/>
              <a:t>Preenchimento Automático - CTRL + Espaço</a:t>
            </a:r>
            <a:endParaRPr lang="pt-BR" sz="14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287655" y="237490"/>
            <a:ext cx="139128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 sz="1400"/>
              <a:t>Exercícios</a:t>
            </a:r>
            <a:endParaRPr sz="1400"/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709295" y="641985"/>
            <a:ext cx="6438900" cy="344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1) Leia dois valores pelo teclado e imprima a soma.</a:t>
            </a:r>
            <a:endParaRPr lang="pt-BR" sz="1200"/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2) Construir um algoritmo que leia um número e exiba na tela o seu sucessor e antecessor.</a:t>
            </a:r>
            <a:endParaRPr lang="pt-BR" sz="1200"/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3) Construa um algoritmo que leia o nome de um aluno, disciplina, quatro notas e exiba na tela a média.</a:t>
            </a:r>
            <a:endParaRPr lang="pt-BR" sz="1200"/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4) Faça um programa com duas variáveis ano_nascimento que receberá o ano que você nasceu e outra variável com o nome ano_futuro que deverá ser atribuído o valor 2035.  Criar uma variável com o nome resultado para calcular a diferença. No final escreva na tela qual será a sua idade em 2035.</a:t>
            </a:r>
            <a:endParaRPr lang="pt-BR" sz="1200"/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lang="pt-BR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137160" y="218440"/>
            <a:ext cx="8520430" cy="27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 sz="1400"/>
              <a:t>Exercícios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476250" y="641985"/>
            <a:ext cx="8192135" cy="1955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pt-BR" sz="1200"/>
              <a:t>5) Uma empresa paga R$10.00 por hora normal trabalhada e R$ 15.00 por hora extra. Escreva um algoritmo que leia o total de horas normais trabalhadas e o total de horas extras trabalhadas por um empregado em um ano e calcule o salário anual deste trabalhador. </a:t>
            </a:r>
            <a:endParaRPr lang="pt-BR" sz="1200"/>
          </a:p>
          <a:p>
            <a:pPr marL="914400" lvl="0" indent="0" algn="just" rtl="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Exemplo : Entrada :  Digite o número de horas trabalhadas no ano : 1760 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	           Digite o número de horas extras trabalhadas no ano : 400 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7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                 Saída :    Seu salário anual é de : R$ 23600 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/>
              <a:t>6) Escreva um programa que receba a temperatura em Celsius e retorne o valor em Fahrenheit 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F = C x 1,8 + 32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Para que você consiga converter de grau Celsius para Fahrenheit, basta multiplicar a temperatura em graus Celsius por 1,8 e somar 32.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Exemplo: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37º C para Fahrenheit: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F = 37 x 1,8 + 32;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F = 98,6;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37 graus Celsius equivalem a 98,6 graus Fahrenheit.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1" name="Google Shape;251;p36"/>
          <p:cNvSpPr txBox="1"/>
          <p:nvPr>
            <p:ph type="title"/>
          </p:nvPr>
        </p:nvSpPr>
        <p:spPr>
          <a:xfrm>
            <a:off x="137160" y="218440"/>
            <a:ext cx="8520430" cy="27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 sz="1400"/>
              <a:t>Exercícios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Caixa de Texto 3"/>
          <p:cNvSpPr txBox="1"/>
          <p:nvPr/>
        </p:nvSpPr>
        <p:spPr>
          <a:xfrm>
            <a:off x="137160" y="777240"/>
            <a:ext cx="8399780" cy="2648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7) Criar um algoritmo que leia dois números inteiros e imprima a seguinte saída: 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Dividendo, Divisor, Quociente e Resto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8) Calcule a área e o preço de um terreno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6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area = largura x comprimento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preco = área x preco do metro quadrado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	</a:t>
            </a:r>
            <a:endParaRPr lang="pt-BR" sz="1200">
              <a:sym typeface="+mn-ea"/>
            </a:endParaRPr>
          </a:p>
          <a:p>
            <a:pPr marL="1089660" lvl="0" indent="-174625" algn="just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9) Fazer um algoritmo para ler a distância percorrida em km e o total gasto de combustível, no final deverá      ser exibido o consumo médio do carro.</a:t>
            </a:r>
            <a:endParaRPr lang="pt-BR" sz="1200">
              <a:sym typeface="+mn-ea"/>
            </a:endParaRPr>
          </a:p>
          <a:p>
            <a:pPr marL="1089660" lvl="0" indent="-174625" algn="just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</a:t>
            </a:r>
            <a:endParaRPr lang="pt-BR" sz="1200">
              <a:sym typeface="+mn-ea"/>
            </a:endParaRPr>
          </a:p>
          <a:p>
            <a:pPr marL="1089660" lvl="0" indent="-174625" algn="just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altLang="en-US" sz="1200"/>
          </a:p>
        </p:txBody>
      </p:sp>
      <p:sp>
        <p:nvSpPr>
          <p:cNvPr id="3" name="Caixa de Texto 2"/>
          <p:cNvSpPr txBox="1"/>
          <p:nvPr/>
        </p:nvSpPr>
        <p:spPr>
          <a:xfrm>
            <a:off x="875030" y="3131185"/>
            <a:ext cx="8063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1200"/>
              <a:t>    10) Criar um algoritmo para ler um tempo em segundos e fazer a impressão no console no seguinte   formato:</a:t>
            </a:r>
            <a:endParaRPr lang="pt-BR" altLang="en-US" sz="1200"/>
          </a:p>
          <a:p>
            <a:pPr defTabSz="0">
              <a:tabLst>
                <a:tab pos="447675" algn="l"/>
              </a:tabLst>
            </a:pPr>
            <a:r>
              <a:rPr lang="pt-BR" altLang="en-US" sz="1200"/>
              <a:t>	hora:minuto:segundos</a:t>
            </a:r>
            <a:endParaRPr lang="pt-BR" alt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276860" y="581025"/>
            <a:ext cx="8412480" cy="2016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pt-BR" altLang="en-US" sz="2800"/>
              <a:t>Avaliações</a:t>
            </a:r>
            <a:endParaRPr lang="pt-BR" altLang="en-US"/>
          </a:p>
          <a:p>
            <a:pPr marL="0" indent="0" algn="just">
              <a:lnSpc>
                <a:spcPct val="180000"/>
              </a:lnSpc>
              <a:buNone/>
            </a:pPr>
            <a:r>
              <a:rPr lang="pt-BR" altLang="en-US" sz="1800"/>
              <a:t>Testes de conhecimento individuais, trabalhos em grupo e autoavaliação que deverão ter como resultado as características esperadas.</a:t>
            </a:r>
            <a:endParaRPr lang="pt-BR" altLang="en-US" sz="1800"/>
          </a:p>
          <a:p>
            <a:pPr marL="0" indent="0" algn="just">
              <a:lnSpc>
                <a:spcPct val="180000"/>
              </a:lnSpc>
              <a:buNone/>
            </a:pPr>
            <a:endParaRPr lang="pt-BR" alt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Algoritmo</a:t>
            </a:r>
            <a:endParaRPr lang="en-GB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9850" y="2846413"/>
            <a:ext cx="1813100" cy="18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96875" y="2846412"/>
            <a:ext cx="2405660" cy="1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Sequência </a:t>
            </a:r>
            <a:r>
              <a:rPr lang="en-GB">
                <a:solidFill>
                  <a:srgbClr val="FF0000"/>
                </a:solidFill>
              </a:rPr>
              <a:t>finita de passos</a:t>
            </a:r>
            <a:r>
              <a:rPr lang="en-GB"/>
              <a:t> que levam à execução de uma tarefa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Algo muito comum no nosso dia a dia, sendo de TI ou não =D </a:t>
            </a:r>
            <a:endParaRPr lang="en-GB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43700" y="2571750"/>
            <a:ext cx="2362426" cy="23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Programa</a:t>
            </a:r>
            <a:endParaRPr lang="en-GB"/>
          </a:p>
        </p:txBody>
      </p:sp>
      <p:sp>
        <p:nvSpPr>
          <p:cNvPr id="91" name="Google Shape;91;p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solidFill>
                  <a:srgbClr val="FF0000"/>
                </a:solidFill>
              </a:rPr>
              <a:t>Algoritmo</a:t>
            </a:r>
            <a:r>
              <a:rPr lang="en-GB"/>
              <a:t> escrito em uma </a:t>
            </a:r>
            <a:r>
              <a:rPr lang="en-GB" b="1">
                <a:solidFill>
                  <a:srgbClr val="FF0000"/>
                </a:solidFill>
              </a:rPr>
              <a:t>linguagem</a:t>
            </a:r>
            <a:r>
              <a:rPr lang="en-GB"/>
              <a:t> de programação</a:t>
            </a:r>
            <a:endParaRPr lang="en-GB"/>
          </a:p>
        </p:txBody>
      </p:sp>
      <p:sp>
        <p:nvSpPr>
          <p:cNvPr id="92" name="Google Shape;92;p18"/>
          <p:cNvSpPr txBox="1"/>
          <p:nvPr/>
        </p:nvSpPr>
        <p:spPr>
          <a:xfrm>
            <a:off x="609875" y="1656375"/>
            <a:ext cx="18036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Linguagem natural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18"/>
          <p:cNvSpPr txBox="1"/>
          <p:nvPr/>
        </p:nvSpPr>
        <p:spPr>
          <a:xfrm>
            <a:off x="5880800" y="1656375"/>
            <a:ext cx="28338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Linguagem de máquina</a:t>
            </a:r>
            <a:endParaRPr lang="en-GB"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4102" y="2082094"/>
            <a:ext cx="1803700" cy="127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75590" y="2082100"/>
            <a:ext cx="2268960" cy="12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2863875" y="3104175"/>
            <a:ext cx="30786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Linguagem de programação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11475" y="3631275"/>
            <a:ext cx="3178825" cy="132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8"/>
          <p:cNvCxnSpPr>
            <a:endCxn id="97" idx="1"/>
          </p:cNvCxnSpPr>
          <p:nvPr/>
        </p:nvCxnSpPr>
        <p:spPr>
          <a:xfrm>
            <a:off x="1462575" y="3352775"/>
            <a:ext cx="1248900" cy="939900"/>
          </a:xfrm>
          <a:prstGeom prst="bentConnector3">
            <a:avLst>
              <a:gd name="adj1" fmla="val -8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9" name="Google Shape;99;p18"/>
          <p:cNvCxnSpPr>
            <a:endCxn id="95" idx="2"/>
          </p:cNvCxnSpPr>
          <p:nvPr/>
        </p:nvCxnSpPr>
        <p:spPr>
          <a:xfrm rot="10800000" flipH="1">
            <a:off x="5899570" y="3352725"/>
            <a:ext cx="1510500" cy="9651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00" name="Google Shape;100;p18"/>
          <p:cNvSpPr txBox="1"/>
          <p:nvPr/>
        </p:nvSpPr>
        <p:spPr>
          <a:xfrm>
            <a:off x="1452525" y="3916775"/>
            <a:ext cx="176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Programador</a:t>
            </a:r>
            <a:endParaRPr lang="en-GB"/>
          </a:p>
        </p:txBody>
      </p:sp>
      <p:sp>
        <p:nvSpPr>
          <p:cNvPr id="101" name="Google Shape;101;p18"/>
          <p:cNvSpPr txBox="1"/>
          <p:nvPr/>
        </p:nvSpPr>
        <p:spPr>
          <a:xfrm>
            <a:off x="6275600" y="3916775"/>
            <a:ext cx="176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Compilador</a:t>
            </a:r>
            <a:endParaRPr lang="en-GB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4800" y="3751200"/>
            <a:ext cx="1258950" cy="12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19350" y="3751198"/>
            <a:ext cx="1322801" cy="13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352425" y="1703705"/>
            <a:ext cx="764603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Wingdings" panose="05000000000000000000" charset="0"/>
              <a:buChar char="v"/>
            </a:pPr>
            <a:r>
              <a:rPr lang="pt-BR" altLang="en-US"/>
              <a:t>Uma linguagem de programação possui comandos e sintaxes para escrever o código.</a:t>
            </a: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r>
              <a:rPr lang="pt-BR" altLang="en-US"/>
              <a:t>IDE(Integrated Development Environment) - É um ambiente usado para desenvolver uma aplicação.</a:t>
            </a: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r>
              <a:rPr lang="pt-BR" altLang="en-US"/>
              <a:t>Compilador - programa responsável por transformar o código fonte em código de máquina.</a:t>
            </a:r>
            <a:endParaRPr lang="pt-BR" altLang="en-US"/>
          </a:p>
        </p:txBody>
      </p:sp>
      <p:sp>
        <p:nvSpPr>
          <p:cNvPr id="5" name="Caixa de Texto 4"/>
          <p:cNvSpPr txBox="1"/>
          <p:nvPr/>
        </p:nvSpPr>
        <p:spPr>
          <a:xfrm>
            <a:off x="464820" y="412115"/>
            <a:ext cx="4505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800"/>
              <a:t>O que vamos utilizar?</a:t>
            </a:r>
            <a:endParaRPr lang="pt-BR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 qual linguagem usaremos neste curso?</a:t>
            </a:r>
            <a:endParaRPr lang="en-GB"/>
          </a:p>
        </p:txBody>
      </p:sp>
      <p:sp>
        <p:nvSpPr>
          <p:cNvPr id="109" name="Google Shape;109;p1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Neste nivelamento o foco é entender os princípios da programação. Assim, utilizaremos a </a:t>
            </a:r>
            <a:r>
              <a:rPr lang="pt-BR" altLang="en-GB"/>
              <a:t>IDE</a:t>
            </a:r>
            <a:r>
              <a:rPr lang="en-GB"/>
              <a:t> Portugol Studio, que possui uma linguagem própria que aproxima a linguagem de programação ao português! </a:t>
            </a:r>
            <a:endParaRPr lang="en-GB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51225" y="2297455"/>
            <a:ext cx="6641550" cy="2271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Estrutura inicial de um código em Portugol</a:t>
            </a:r>
            <a:endParaRPr lang="en-GB"/>
          </a:p>
        </p:txBody>
      </p:sp>
      <p:sp>
        <p:nvSpPr>
          <p:cNvPr id="116" name="Google Shape;116;p20"/>
          <p:cNvSpPr txBox="1"/>
          <p:nvPr>
            <p:ph type="body" idx="1"/>
          </p:nvPr>
        </p:nvSpPr>
        <p:spPr>
          <a:xfrm>
            <a:off x="311700" y="1116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+mn-lt"/>
                <a:ea typeface="Droid Sans"/>
                <a:cs typeface="+mn-lt"/>
                <a:sym typeface="Droid Sans"/>
              </a:rPr>
              <a:t>programa</a:t>
            </a:r>
            <a:endParaRPr>
              <a:solidFill>
                <a:srgbClr val="FF0000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{ 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</a:t>
            </a:r>
            <a:r>
              <a:rPr lang="en-GB">
                <a:solidFill>
                  <a:srgbClr val="666666"/>
                </a:solidFill>
                <a:latin typeface="+mn-lt"/>
                <a:ea typeface="Droid Sans"/>
                <a:cs typeface="+mn-lt"/>
                <a:sym typeface="Droid Sans"/>
              </a:rPr>
              <a:t>/* Declaração de variáveis, estruturas e outras funções */</a:t>
            </a:r>
            <a:endParaRPr>
              <a:solidFill>
                <a:srgbClr val="666666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</a:t>
            </a:r>
            <a:r>
              <a:rPr lang="en-GB">
                <a:solidFill>
                  <a:srgbClr val="FF0000"/>
                </a:solidFill>
                <a:latin typeface="+mn-lt"/>
                <a:ea typeface="Droid Sans"/>
                <a:cs typeface="+mn-lt"/>
                <a:sym typeface="Droid Sans"/>
              </a:rPr>
              <a:t>funcao</a:t>
            </a: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 inicio ()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{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	</a:t>
            </a:r>
            <a:r>
              <a:rPr lang="en-GB">
                <a:solidFill>
                  <a:srgbClr val="666666"/>
                </a:solidFill>
                <a:latin typeface="+mn-lt"/>
                <a:ea typeface="Droid Sans"/>
                <a:cs typeface="+mn-lt"/>
                <a:sym typeface="Droid Sans"/>
              </a:rPr>
              <a:t>/*Execução da função início*/</a:t>
            </a:r>
            <a:endParaRPr>
              <a:solidFill>
                <a:srgbClr val="666666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}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}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Fluxograma - Outra forma de representação</a:t>
            </a:r>
            <a:endParaRPr lang="en-GB"/>
          </a:p>
        </p:txBody>
      </p:sp>
      <p:sp>
        <p:nvSpPr>
          <p:cNvPr id="128" name="Google Shape;128;p2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É uma forma universal de representação, pois se utiliza de figuras geométricas para ilustrar passos a serem seguidos para a resolução de problemas</a:t>
            </a:r>
            <a:endParaRPr lang="en-GB"/>
          </a:p>
        </p:txBody>
      </p:sp>
      <p:sp>
        <p:nvSpPr>
          <p:cNvPr id="129" name="Google Shape;129;p22"/>
          <p:cNvSpPr/>
          <p:nvPr/>
        </p:nvSpPr>
        <p:spPr>
          <a:xfrm>
            <a:off x="2030975" y="2127800"/>
            <a:ext cx="1379400" cy="4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0" name="Google Shape;130;p22"/>
          <p:cNvCxnSpPr/>
          <p:nvPr/>
        </p:nvCxnSpPr>
        <p:spPr>
          <a:xfrm>
            <a:off x="2720675" y="2658550"/>
            <a:ext cx="0" cy="53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2"/>
          <p:cNvSpPr/>
          <p:nvPr/>
        </p:nvSpPr>
        <p:spPr>
          <a:xfrm>
            <a:off x="2030975" y="3227413"/>
            <a:ext cx="1379400" cy="31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22"/>
          <p:cNvSpPr/>
          <p:nvPr/>
        </p:nvSpPr>
        <p:spPr>
          <a:xfrm>
            <a:off x="2030975" y="3649900"/>
            <a:ext cx="1379400" cy="311475"/>
          </a:xfrm>
          <a:prstGeom prst="flowChartManualInpu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22"/>
          <p:cNvSpPr/>
          <p:nvPr/>
        </p:nvSpPr>
        <p:spPr>
          <a:xfrm>
            <a:off x="1919725" y="4148650"/>
            <a:ext cx="1490650" cy="311400"/>
          </a:xfrm>
          <a:prstGeom prst="flowChartDisplay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2"/>
          <p:cNvSpPr/>
          <p:nvPr/>
        </p:nvSpPr>
        <p:spPr>
          <a:xfrm>
            <a:off x="1975350" y="4616850"/>
            <a:ext cx="1379400" cy="4065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22"/>
          <p:cNvSpPr txBox="1"/>
          <p:nvPr/>
        </p:nvSpPr>
        <p:spPr>
          <a:xfrm>
            <a:off x="3699575" y="2178450"/>
            <a:ext cx="3070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 o início ou fim do algoritmo</a:t>
            </a:r>
            <a:endParaRPr lang="en-GB"/>
          </a:p>
        </p:txBody>
      </p:sp>
      <p:sp>
        <p:nvSpPr>
          <p:cNvPr id="136" name="Google Shape;136;p22"/>
          <p:cNvSpPr txBox="1"/>
          <p:nvPr/>
        </p:nvSpPr>
        <p:spPr>
          <a:xfrm>
            <a:off x="3699575" y="2711850"/>
            <a:ext cx="3070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 o sentido do fluxo de dados</a:t>
            </a:r>
            <a:endParaRPr lang="en-GB"/>
          </a:p>
        </p:txBody>
      </p:sp>
      <p:sp>
        <p:nvSpPr>
          <p:cNvPr id="137" name="Google Shape;137;p22"/>
          <p:cNvSpPr txBox="1"/>
          <p:nvPr/>
        </p:nvSpPr>
        <p:spPr>
          <a:xfrm>
            <a:off x="3699575" y="32452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 cálculos e atribuições de v</a:t>
            </a:r>
            <a:r>
              <a:rPr lang="en-GB"/>
              <a:t>alores</a:t>
            </a:r>
            <a:endParaRPr lang="en-GB"/>
          </a:p>
        </p:txBody>
      </p:sp>
      <p:sp>
        <p:nvSpPr>
          <p:cNvPr id="138" name="Google Shape;138;p22"/>
          <p:cNvSpPr txBox="1"/>
          <p:nvPr/>
        </p:nvSpPr>
        <p:spPr>
          <a:xfrm>
            <a:off x="3699575" y="36262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Representa a entrada de dados</a:t>
            </a:r>
            <a:endParaRPr lang="en-GB"/>
          </a:p>
        </p:txBody>
      </p:sp>
      <p:sp>
        <p:nvSpPr>
          <p:cNvPr id="139" name="Google Shape;139;p22"/>
          <p:cNvSpPr txBox="1"/>
          <p:nvPr/>
        </p:nvSpPr>
        <p:spPr>
          <a:xfrm>
            <a:off x="3699575" y="41215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Representa a saída de dados</a:t>
            </a:r>
            <a:endParaRPr lang="en-GB"/>
          </a:p>
        </p:txBody>
      </p:sp>
      <p:sp>
        <p:nvSpPr>
          <p:cNvPr id="140" name="Google Shape;140;p22"/>
          <p:cNvSpPr txBox="1"/>
          <p:nvPr/>
        </p:nvSpPr>
        <p:spPr>
          <a:xfrm>
            <a:off x="3775775" y="46168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Tomada de decisão</a:t>
            </a:r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7192</Words>
  <Application>WPS Presentation</Application>
  <PresentationFormat/>
  <Paragraphs>303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SimSun</vt:lpstr>
      <vt:lpstr>Wingdings</vt:lpstr>
      <vt:lpstr>Arial</vt:lpstr>
      <vt:lpstr>Wingdings</vt:lpstr>
      <vt:lpstr>Droid Sans</vt:lpstr>
      <vt:lpstr>Segoe Print</vt:lpstr>
      <vt:lpstr>Microsoft YaHei</vt:lpstr>
      <vt:lpstr>Arial Unicode MS</vt:lpstr>
      <vt:lpstr>Comic Sans MS</vt:lpstr>
      <vt:lpstr>Roboto</vt:lpstr>
      <vt:lpstr>Simple Light</vt:lpstr>
      <vt:lpstr>PowerPoint 演示文稿</vt:lpstr>
      <vt:lpstr>PowerPoint 演示文稿</vt:lpstr>
      <vt:lpstr>PowerPoint 演示文稿</vt:lpstr>
      <vt:lpstr>Algoritmo</vt:lpstr>
      <vt:lpstr>Programa</vt:lpstr>
      <vt:lpstr>PowerPoint 演示文稿</vt:lpstr>
      <vt:lpstr>E qual linguagem usaremos neste curso?</vt:lpstr>
      <vt:lpstr>Estrutura inicial de um código em Portugol</vt:lpstr>
      <vt:lpstr>Fluxograma - Outra forma de representação</vt:lpstr>
      <vt:lpstr>Fluxograma</vt:lpstr>
      <vt:lpstr>O que iremos aprender :</vt:lpstr>
      <vt:lpstr>Mas antes, vamos explorar o Portugol Studio</vt:lpstr>
      <vt:lpstr>Nosso primeiro programa: Olá mundo!</vt:lpstr>
      <vt:lpstr>Identificando-se : Qual é o seu nome?</vt:lpstr>
      <vt:lpstr>Operações de entrada e saída</vt:lpstr>
      <vt:lpstr>Operações de entrada e saída</vt:lpstr>
      <vt:lpstr>Por que entrada e saída?</vt:lpstr>
      <vt:lpstr>Voltando ao programa anterior...</vt:lpstr>
      <vt:lpstr>Variáveis e constantes</vt:lpstr>
      <vt:lpstr>Variáveis e constantes</vt:lpstr>
      <vt:lpstr>Variáveis e constantes</vt:lpstr>
      <vt:lpstr>Exemplo Variáveis</vt:lpstr>
      <vt:lpstr>Exemplo Variáveis</vt:lpstr>
      <vt:lpstr>Operadores Matemáticos  + soma - subtração * multiplicação / divisão % resto da divisão</vt:lpstr>
      <vt:lpstr>Comentários</vt:lpstr>
      <vt:lpstr>Teclas de Atalho</vt:lpstr>
      <vt:lpstr>Exercícios</vt:lpstr>
      <vt:lpstr>Exercícios</vt:lpstr>
      <vt:lpstr>Exercícios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Lógica de Programação</dc:title>
  <dc:creator/>
  <cp:lastModifiedBy>Admin</cp:lastModifiedBy>
  <cp:revision>54</cp:revision>
  <dcterms:created xsi:type="dcterms:W3CDTF">2021-12-28T02:59:00Z</dcterms:created>
  <dcterms:modified xsi:type="dcterms:W3CDTF">2022-03-14T14:04:06Z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A11576F1F9454AFEB46DE1771E86AB34</vt:lpwstr>
  </property>
  <property fmtid="{D5CDD505-2E9C-101B-9397-08002B2CF9AE}" pid="3" name="KSOProductBuildVer">
    <vt:lpwstr>1046-11.2.0.11029</vt:lpwstr>
  </property>
</Properties>
</file>